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8" r:id="rId3"/>
    <p:sldId id="260" r:id="rId4"/>
    <p:sldId id="294" r:id="rId5"/>
    <p:sldId id="295" r:id="rId6"/>
    <p:sldId id="299" r:id="rId7"/>
    <p:sldId id="296" r:id="rId8"/>
    <p:sldId id="297" r:id="rId9"/>
    <p:sldId id="298" r:id="rId10"/>
    <p:sldId id="269" r:id="rId11"/>
    <p:sldId id="300" r:id="rId12"/>
    <p:sldId id="301" r:id="rId13"/>
    <p:sldId id="302" r:id="rId14"/>
    <p:sldId id="303" r:id="rId15"/>
    <p:sldId id="304" r:id="rId16"/>
    <p:sldId id="305" r:id="rId17"/>
    <p:sldId id="306" r:id="rId18"/>
    <p:sldId id="309" r:id="rId19"/>
    <p:sldId id="307" r:id="rId20"/>
    <p:sldId id="308" r:id="rId21"/>
    <p:sldId id="31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09CE8-60BB-DA40-B174-3BA154F45016}" type="datetimeFigureOut">
              <a:rPr lang="en-US" smtClean="0"/>
              <a:t>2/21/20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765566-AF6C-ED47-B5A8-F67704BA9E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421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85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84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474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791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875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093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701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051A8-523B-5747-97A6-FC38E678E8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69358E-DA39-5F4E-BE44-1828F210E6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D87C5-703D-4B4E-9074-E5E2EDBD5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5FBB9-3B18-2649-84E4-ED254226B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E0A09-C691-D844-9E62-C718898BA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324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90F3B-131E-524F-A6C0-B04B0F912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C3C94F-3388-7740-A195-344EA830AD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068EF-7090-914F-B221-6A08938F7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E6D11-EFE0-4E49-A548-0A4E3CAE6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7FDE1-E7F3-F041-8786-73AC4E82D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516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0CD4E9-0BA7-434F-8D46-F7D2DA82F0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3231C2-9149-214C-B0C3-9F29171856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74F8B-AEEF-5E45-B5A1-F6763927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6DE00-F28D-574C-82B9-B2F45D797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41904-DB23-6942-B9E8-E7B7DCDF2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35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919249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33A0F-7C41-6744-979D-6246270C1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3B9B2-6634-C542-8F9F-96EFA7C92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B2094-ABCA-EE4D-BD4C-CE65326B2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B7B43-F88B-3045-B656-0AC4AE1FF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7F181-C03A-3A47-BCAA-7FD83D2E5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442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48B10-4D16-C04F-AFD5-E4473AABF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FB3E5-0D3D-3940-8837-911402D40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AED01-B741-7F48-B27A-752403501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DB213-7843-9C44-94AC-7C28E0EC6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1274D-0F72-E14E-BF90-D6E00E578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63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C5B31-5D18-5C4A-BE62-EAEE134E2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0A5BB-86D9-ED4B-9B97-192D1584E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E0FAAD-5ACD-C74A-B830-6B6028167B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551928-0D4D-4A46-BCA1-F994027C9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8961BA-A1E8-954A-BB1A-C3C4C5F3A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96650-66D8-8C41-9615-DB9C3503E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34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24F9C-6ADF-8D44-889E-3A7B95624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F39F8-1C94-C944-B300-7661B54BB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B75AE-5946-874F-BF1B-474AE999C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08EC28-63B8-E447-9D29-E6D2540716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FC7AC0-E55F-424A-A603-10532F6DCD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E22388-7F9F-B441-904F-791FDA4FC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8ECEA3-2E00-654E-A2BC-203217390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EE8609-72A5-2346-9183-1ED21D5E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671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2F935-7509-9D47-B4B7-679194171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1554EA-B6EE-AA4C-A3FC-87B8BA3A6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82FD89-13D2-7542-BA3C-7C7E2BED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0FA64B-754B-3346-8B1D-068F9DC02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163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A6EA4F-06DF-C14B-B988-A57FAA1C0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0191A2-FB1E-DF4C-BFF4-5F4904DF5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CB47ED-C414-C04A-9969-984D03D9B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88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3370B-5EA4-D540-9C6F-9F70F49B4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6F6FC-E676-3749-A97A-85AE5F6E3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4FAD4-D410-2B40-BBA8-B5C84816E4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6AF48-3D82-AF4A-80BF-7384706B1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4677F-6EAC-DA40-929E-D128FD42D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25285-BDF2-2143-8C18-39A3F43CB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434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C6D23-E470-B34F-A303-D039C6E8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D88D03-5D1E-A949-861E-F3C99FA319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A4474-E64A-9443-A2D3-32959B14C3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7A192-4A90-6A41-B8E1-245BA05F3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3BC65A-A577-2849-B7DE-A0DAAEEA9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9A726-9EE5-F04B-AA61-2854543D8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841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1D9EB7-49DF-CE46-98C2-09025D6F8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4ACFA-A9E8-2347-9EB4-25095058F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A1DA7-AD53-8D49-805D-563EF6E8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B90DF-665F-C147-B23D-19E811E9D74D}" type="datetimeFigureOut">
              <a:rPr lang="en-US" smtClean="0"/>
              <a:t>2/21/20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A6DF9-26D4-3742-B401-0688094F83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03D6A-3DB4-754E-AF8C-3105697028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B6D14-6D7D-C84C-A1DD-D285D5CA2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10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E401A-1D64-5D44-87B6-947C129E87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209032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MOVIE DATA EDA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94508-1FF0-E84E-8471-965D21620AD6}"/>
              </a:ext>
            </a:extLst>
          </p:cNvPr>
          <p:cNvSpPr txBox="1"/>
          <p:nvPr/>
        </p:nvSpPr>
        <p:spPr>
          <a:xfrm>
            <a:off x="7119260" y="5421090"/>
            <a:ext cx="1654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By Kishore Ohal</a:t>
            </a:r>
          </a:p>
        </p:txBody>
      </p:sp>
      <p:pic>
        <p:nvPicPr>
          <p:cNvPr id="6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BE5E2E42-C980-3544-ACF3-CAC746E40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299" y="140494"/>
            <a:ext cx="538595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513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Marketing Objectiv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Questions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89" name="Tracked in Google Analytics"/>
          <p:cNvSpPr txBox="1"/>
          <p:nvPr/>
        </p:nvSpPr>
        <p:spPr>
          <a:xfrm>
            <a:off x="1069396" y="1727937"/>
            <a:ext cx="8286749" cy="1046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sz="1266" dirty="0"/>
              <a:t>We will be checking the behavior of each column on revenue generation</a:t>
            </a:r>
          </a:p>
          <a:p>
            <a:endParaRPr lang="en-US" sz="1266" dirty="0"/>
          </a:p>
          <a:p>
            <a:r>
              <a:rPr lang="en-US" sz="1266" dirty="0"/>
              <a:t>We will also be checking the behavior between few columns</a:t>
            </a:r>
          </a:p>
          <a:p>
            <a:endParaRPr lang="en-US" sz="1266" dirty="0"/>
          </a:p>
          <a:p>
            <a:endParaRPr sz="1266" dirty="0"/>
          </a:p>
        </p:txBody>
      </p:sp>
    </p:spTree>
    <p:extLst>
      <p:ext uri="{BB962C8B-B14F-4D97-AF65-F5344CB8AC3E}">
        <p14:creationId xmlns:p14="http://schemas.microsoft.com/office/powerpoint/2010/main" val="350301798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35A8D7-9085-0444-9B69-1B1B05DA8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5" y="0"/>
            <a:ext cx="7563134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4D8EB2-5A6F-C045-905F-2973C6F02EB1}"/>
              </a:ext>
            </a:extLst>
          </p:cNvPr>
          <p:cNvSpPr txBox="1"/>
          <p:nvPr/>
        </p:nvSpPr>
        <p:spPr>
          <a:xfrm>
            <a:off x="8043861" y="2557475"/>
            <a:ext cx="3743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Ridley Scott directed most movies total 8.</a:t>
            </a:r>
          </a:p>
        </p:txBody>
      </p:sp>
    </p:spTree>
    <p:extLst>
      <p:ext uri="{BB962C8B-B14F-4D97-AF65-F5344CB8AC3E}">
        <p14:creationId xmlns:p14="http://schemas.microsoft.com/office/powerpoint/2010/main" val="42181253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C4FFC11-02AC-EF4B-B073-8748163F3C70}"/>
              </a:ext>
            </a:extLst>
          </p:cNvPr>
          <p:cNvSpPr txBox="1"/>
          <p:nvPr/>
        </p:nvSpPr>
        <p:spPr>
          <a:xfrm>
            <a:off x="8358191" y="2557475"/>
            <a:ext cx="3743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2016 saw sudden rise in revenue compare to year 2015.</a:t>
            </a:r>
          </a:p>
          <a:p>
            <a:r>
              <a:rPr lang="en-US" dirty="0"/>
              <a:t>overall there was steady revenue increased between 2007 and 2014.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40F06B-DCCA-6C4D-8CCD-AE92D9ACA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437" y="0"/>
            <a:ext cx="83299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88952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CBCDE7-6E14-3B44-9E5F-DF5221DDF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8" y="196850"/>
            <a:ext cx="8648700" cy="6464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662835-C7A6-6046-8604-01B64F2D54C4}"/>
              </a:ext>
            </a:extLst>
          </p:cNvPr>
          <p:cNvSpPr txBox="1"/>
          <p:nvPr/>
        </p:nvSpPr>
        <p:spPr>
          <a:xfrm>
            <a:off x="8586793" y="2557475"/>
            <a:ext cx="37433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2016 saw almost more than twice number of movies released compare to year 2015.</a:t>
            </a:r>
          </a:p>
          <a:p>
            <a:r>
              <a:rPr lang="en-US" dirty="0"/>
              <a:t>overall there was steady number of movies released between 2007 and 2014 like within 50 to 100 range. </a:t>
            </a:r>
          </a:p>
        </p:txBody>
      </p:sp>
    </p:spTree>
    <p:extLst>
      <p:ext uri="{BB962C8B-B14F-4D97-AF65-F5344CB8AC3E}">
        <p14:creationId xmlns:p14="http://schemas.microsoft.com/office/powerpoint/2010/main" val="91723457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AC4F68-CEC2-1049-967C-68544BBD9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0825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02766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9EB72D-4A5F-CB44-98D1-9D70AE844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35" y="-1"/>
            <a:ext cx="11339727" cy="664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86850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5D909E-004F-D04D-886D-C2866D611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35"/>
            <a:ext cx="12192000" cy="681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95042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9E2B9B-579F-E946-975A-C9D91339F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035476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03619F-F7D0-6F4F-A023-17C834B24D7E}"/>
              </a:ext>
            </a:extLst>
          </p:cNvPr>
          <p:cNvSpPr txBox="1"/>
          <p:nvPr/>
        </p:nvSpPr>
        <p:spPr>
          <a:xfrm>
            <a:off x="8567056" y="2699659"/>
            <a:ext cx="27214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have seen Drama and Action Genre were released more followed by comedy.</a:t>
            </a:r>
          </a:p>
        </p:txBody>
      </p:sp>
    </p:spTree>
    <p:extLst>
      <p:ext uri="{BB962C8B-B14F-4D97-AF65-F5344CB8AC3E}">
        <p14:creationId xmlns:p14="http://schemas.microsoft.com/office/powerpoint/2010/main" val="254441490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5A8E22-8D7A-5148-90FC-4B748F0E4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1" y="0"/>
            <a:ext cx="82296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13661E-AC64-6345-93E7-E94491D5A7BE}"/>
              </a:ext>
            </a:extLst>
          </p:cNvPr>
          <p:cNvSpPr txBox="1"/>
          <p:nvPr/>
        </p:nvSpPr>
        <p:spPr>
          <a:xfrm>
            <a:off x="8567056" y="2699659"/>
            <a:ext cx="27214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have seen western and War Genre were released less. </a:t>
            </a:r>
          </a:p>
        </p:txBody>
      </p:sp>
    </p:spTree>
    <p:extLst>
      <p:ext uri="{BB962C8B-B14F-4D97-AF65-F5344CB8AC3E}">
        <p14:creationId xmlns:p14="http://schemas.microsoft.com/office/powerpoint/2010/main" val="126660273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886E22-A19E-434A-9ED6-BBB97842D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31198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EB0217-073B-A848-876F-12492B05C630}"/>
              </a:ext>
            </a:extLst>
          </p:cNvPr>
          <p:cNvSpPr txBox="1"/>
          <p:nvPr/>
        </p:nvSpPr>
        <p:spPr>
          <a:xfrm>
            <a:off x="7715243" y="371467"/>
            <a:ext cx="42719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 Revenue and Votes are highly corelated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Rating and </a:t>
            </a:r>
            <a:r>
              <a:rPr lang="en-US" dirty="0" err="1"/>
              <a:t>Metascore</a:t>
            </a:r>
            <a:r>
              <a:rPr lang="en-US" dirty="0"/>
              <a:t> are highly corelated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Rating and votes are somewhat corelated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Rank and Year has no effect whatsoever  on Revenue generation, nor votes, nor </a:t>
            </a:r>
            <a:r>
              <a:rPr lang="en-US" dirty="0" err="1"/>
              <a:t>metascore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23696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F2B48-225F-514C-A5A4-464B77D9A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Movie data set contains top rank 1000 movies from year 2006 to 2016. </a:t>
            </a:r>
          </a:p>
          <a:p>
            <a:r>
              <a:rPr lang="en-US" dirty="0"/>
              <a:t>The movie data set has 12 columns namely </a:t>
            </a:r>
            <a:r>
              <a:rPr lang="en-IN" dirty="0"/>
              <a:t>Actors, Description, Director, Genre, </a:t>
            </a:r>
            <a:r>
              <a:rPr lang="en-IN" dirty="0" err="1"/>
              <a:t>Metascore</a:t>
            </a:r>
            <a:r>
              <a:rPr lang="en-IN" dirty="0"/>
              <a:t>, Rank, Rating, Revenue (Millions), Runtime (Minutes), Title, Votes and Year.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D05E2C-66FA-E540-962A-4C611E3DB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MOVIE DATA EDA</a:t>
            </a:r>
          </a:p>
        </p:txBody>
      </p:sp>
    </p:spTree>
    <p:extLst>
      <p:ext uri="{BB962C8B-B14F-4D97-AF65-F5344CB8AC3E}">
        <p14:creationId xmlns:p14="http://schemas.microsoft.com/office/powerpoint/2010/main" val="3972458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4483D-19B7-F743-BCCB-26716434F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Conclusion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8ECBF-EF5A-7D4E-8395-058B27711E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dirty="0"/>
              <a:t>The Data set was pretty clean.</a:t>
            </a:r>
          </a:p>
          <a:p>
            <a:r>
              <a:rPr lang="en-IN" dirty="0"/>
              <a:t>Ridley Scott directed most movies total 8.</a:t>
            </a:r>
          </a:p>
          <a:p>
            <a:r>
              <a:rPr lang="en-IN" dirty="0"/>
              <a:t>2016 saw almost more than twice number of movies released compare to year 2015.</a:t>
            </a:r>
          </a:p>
          <a:p>
            <a:r>
              <a:rPr lang="en-IN" dirty="0"/>
              <a:t>overall there was steady number of movies released between 2007 and 2014 like within 50 to 100 range.</a:t>
            </a:r>
          </a:p>
          <a:p>
            <a:r>
              <a:rPr lang="en-IN" dirty="0"/>
              <a:t>As we can see, Rating doesn't matter much when it comes to revenue generation. As we can see rating between 6 to 8 more or less have same revenue.</a:t>
            </a:r>
          </a:p>
          <a:p>
            <a:r>
              <a:rPr lang="en-IN" dirty="0"/>
              <a:t>Revenue is less when the ratings are below 5.</a:t>
            </a:r>
          </a:p>
          <a:p>
            <a:r>
              <a:rPr lang="en-IN" dirty="0"/>
              <a:t>We observe, having a rating of 9 didn't earn much revenue</a:t>
            </a:r>
          </a:p>
          <a:p>
            <a:r>
              <a:rPr lang="en-IN" dirty="0"/>
              <a:t>We have seen Drama and Action Genre were released more followed by comedy.</a:t>
            </a:r>
          </a:p>
          <a:p>
            <a:r>
              <a:rPr lang="en-IN" dirty="0"/>
              <a:t>Revenue and Votes are highly corelated.</a:t>
            </a:r>
          </a:p>
          <a:p>
            <a:r>
              <a:rPr lang="en-IN" dirty="0"/>
              <a:t>Rating and </a:t>
            </a:r>
            <a:r>
              <a:rPr lang="en-IN" dirty="0" err="1"/>
              <a:t>Metascore</a:t>
            </a:r>
            <a:r>
              <a:rPr lang="en-IN" dirty="0"/>
              <a:t> are highly corelated.</a:t>
            </a:r>
          </a:p>
          <a:p>
            <a:r>
              <a:rPr lang="en-IN" dirty="0"/>
              <a:t>Rating and votes are somewhat corelated.</a:t>
            </a:r>
          </a:p>
          <a:p>
            <a:r>
              <a:rPr lang="en-IN" dirty="0"/>
              <a:t>Rank and Year has no effect whatsoever on Revenue generation, nor votes, nor </a:t>
            </a:r>
            <a:r>
              <a:rPr lang="en-IN" dirty="0" err="1"/>
              <a:t>metascore</a:t>
            </a:r>
            <a:r>
              <a:rPr lang="en-IN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69597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AAC67-E00F-D742-8082-0DAC18F05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380" y="2743206"/>
            <a:ext cx="2795587" cy="63341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Thank You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125CC0-1B6F-FC4E-835F-7AAC803E2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863"/>
            <a:ext cx="852894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EEE363-03A9-EF48-9BA8-0E6ED2091D83}"/>
              </a:ext>
            </a:extLst>
          </p:cNvPr>
          <p:cNvSpPr txBox="1"/>
          <p:nvPr/>
        </p:nvSpPr>
        <p:spPr>
          <a:xfrm>
            <a:off x="9590314" y="43216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4522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Unique Value Proposi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Packages and Library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46" name="On average, Millennials and Gen. X are not able to afford buying homes in the Bay Area, but need to buy cars to get around.…"/>
          <p:cNvSpPr txBox="1">
            <a:spLocks noGrp="1"/>
          </p:cNvSpPr>
          <p:nvPr>
            <p:ph type="body" idx="1"/>
          </p:nvPr>
        </p:nvSpPr>
        <p:spPr>
          <a:xfrm>
            <a:off x="1881188" y="1531441"/>
            <a:ext cx="8429625" cy="428625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270917" indent="-270917" defTabSz="336816">
              <a:spcBef>
                <a:spcPts val="1336"/>
              </a:spcBef>
              <a:defRPr sz="2952"/>
            </a:pPr>
            <a:r>
              <a:rPr lang="en-US" b="1" dirty="0" err="1"/>
              <a:t>Numpy</a:t>
            </a:r>
            <a:r>
              <a:rPr lang="en-US" dirty="0"/>
              <a:t> and </a:t>
            </a:r>
            <a:r>
              <a:rPr lang="en-US" b="1" dirty="0"/>
              <a:t>Pandas</a:t>
            </a:r>
            <a:r>
              <a:rPr lang="en-US" dirty="0"/>
              <a:t> library available in python are used Analyze the data</a:t>
            </a:r>
          </a:p>
          <a:p>
            <a:pPr marL="270917" indent="-270917" defTabSz="336816">
              <a:spcBef>
                <a:spcPts val="1336"/>
              </a:spcBef>
              <a:defRPr sz="2952"/>
            </a:pPr>
            <a:r>
              <a:rPr lang="en-US" dirty="0"/>
              <a:t>The NumPy library is the core library for scientific computing in Python. It provides a high - performance multi-dimensional array , and tools for working with these arrays. </a:t>
            </a:r>
          </a:p>
          <a:p>
            <a:pPr marL="270917" indent="-270917" defTabSz="336816">
              <a:spcBef>
                <a:spcPts val="1336"/>
              </a:spcBef>
              <a:defRPr sz="2952"/>
            </a:pPr>
            <a:r>
              <a:rPr lang="en-US" dirty="0"/>
              <a:t>The Pandas library is built on NumPy and provides easy-to-use data structures and data analysis tools for the Python programming language.</a:t>
            </a:r>
          </a:p>
          <a:p>
            <a:pPr marL="270917" indent="-270917" defTabSz="336816">
              <a:spcBef>
                <a:spcPts val="1336"/>
              </a:spcBef>
              <a:defRPr sz="2952"/>
            </a:pPr>
            <a:r>
              <a:rPr lang="en-US" dirty="0"/>
              <a:t>Used </a:t>
            </a:r>
            <a:r>
              <a:rPr lang="en-US" b="1" dirty="0"/>
              <a:t>seaborn</a:t>
            </a:r>
            <a:r>
              <a:rPr lang="en-US" dirty="0"/>
              <a:t> and </a:t>
            </a:r>
            <a:r>
              <a:rPr lang="en-US" b="1" dirty="0"/>
              <a:t>matplotlib</a:t>
            </a:r>
            <a:r>
              <a:rPr lang="en-US" dirty="0"/>
              <a:t> packages</a:t>
            </a:r>
          </a:p>
          <a:p>
            <a:pPr marL="270917" indent="-270917" defTabSz="336816">
              <a:spcBef>
                <a:spcPts val="1336"/>
              </a:spcBef>
              <a:defRPr sz="2952"/>
            </a:pPr>
            <a:r>
              <a:rPr lang="en-US" dirty="0"/>
              <a:t>This packages are used to give </a:t>
            </a:r>
            <a:r>
              <a:rPr lang="en-US" b="1" dirty="0"/>
              <a:t>visual</a:t>
            </a:r>
            <a:r>
              <a:rPr lang="en-US" dirty="0"/>
              <a:t> representation to user about the data.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312589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Unique Value Proposi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Pre Profiling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46" name="On average, Millennials and Gen. X are not able to afford buying homes in the Bay Area, but need to buy cars to get around.…"/>
          <p:cNvSpPr txBox="1">
            <a:spLocks noGrp="1"/>
          </p:cNvSpPr>
          <p:nvPr>
            <p:ph type="body" idx="1"/>
          </p:nvPr>
        </p:nvSpPr>
        <p:spPr>
          <a:xfrm>
            <a:off x="1881188" y="1531441"/>
            <a:ext cx="8429625" cy="4286250"/>
          </a:xfrm>
          <a:prstGeom prst="rect">
            <a:avLst/>
          </a:prstGeom>
        </p:spPr>
        <p:txBody>
          <a:bodyPr/>
          <a:lstStyle/>
          <a:p>
            <a:pPr marL="270917" indent="-270917" defTabSz="336816">
              <a:spcBef>
                <a:spcPts val="1336"/>
              </a:spcBef>
              <a:defRPr sz="2952"/>
            </a:pPr>
            <a:r>
              <a:rPr lang="en-US" dirty="0"/>
              <a:t>Profiling helps us understanding the data set </a:t>
            </a:r>
          </a:p>
          <a:p>
            <a:pPr marL="270917" indent="-270917" defTabSz="336816">
              <a:spcBef>
                <a:spcPts val="1336"/>
              </a:spcBef>
              <a:defRPr sz="2952"/>
            </a:pPr>
            <a:r>
              <a:rPr lang="en-US" dirty="0"/>
              <a:t>To gain insights from data I looked into each aspect of it very carefully. </a:t>
            </a:r>
          </a:p>
          <a:p>
            <a:pPr marL="270917" indent="-270917" defTabSz="336816">
              <a:spcBef>
                <a:spcPts val="1336"/>
              </a:spcBef>
              <a:defRPr sz="2952"/>
            </a:pPr>
            <a:r>
              <a:rPr lang="en-US" dirty="0"/>
              <a:t>I start with observing few rows and columns of data both from the starting till the end</a:t>
            </a:r>
          </a:p>
          <a:p>
            <a:pPr marL="270917" indent="-270917" defTabSz="336816">
              <a:spcBef>
                <a:spcPts val="1336"/>
              </a:spcBef>
              <a:defRPr sz="2952"/>
            </a:pPr>
            <a:r>
              <a:rPr lang="en-US" dirty="0"/>
              <a:t>I observed that data has 12 Columns and 1000 rows.</a:t>
            </a:r>
          </a:p>
          <a:p>
            <a:pPr marL="270917" indent="-270917" defTabSz="336816">
              <a:spcBef>
                <a:spcPts val="1336"/>
              </a:spcBef>
              <a:defRPr sz="2952"/>
            </a:pPr>
            <a:endParaRPr lang="en-US" dirty="0"/>
          </a:p>
          <a:p>
            <a:pPr marL="0" indent="0" defTabSz="336816">
              <a:spcBef>
                <a:spcPts val="1336"/>
              </a:spcBef>
              <a:buNone/>
              <a:defRPr sz="2952"/>
            </a:pPr>
            <a:endParaRPr lang="en-US" dirty="0"/>
          </a:p>
          <a:p>
            <a:pPr marL="270917" indent="-270917" defTabSz="336816">
              <a:spcBef>
                <a:spcPts val="1336"/>
              </a:spcBef>
              <a:defRPr sz="295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3229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Unique Value Proposition"/>
          <p:cNvSpPr txBox="1">
            <a:spLocks noGrp="1"/>
          </p:cNvSpPr>
          <p:nvPr>
            <p:ph type="title"/>
          </p:nvPr>
        </p:nvSpPr>
        <p:spPr>
          <a:xfrm>
            <a:off x="1881188" y="562570"/>
            <a:ext cx="8429625" cy="8572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Columns in Dataset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46" name="On average, Millennials and Gen. X are not able to afford buying homes in the Bay Area, but need to buy cars to get around.…"/>
          <p:cNvSpPr txBox="1">
            <a:spLocks noGrp="1"/>
          </p:cNvSpPr>
          <p:nvPr>
            <p:ph type="body" idx="1"/>
          </p:nvPr>
        </p:nvSpPr>
        <p:spPr>
          <a:xfrm>
            <a:off x="1881188" y="1821656"/>
            <a:ext cx="8429625" cy="4286250"/>
          </a:xfrm>
          <a:prstGeom prst="rect">
            <a:avLst/>
          </a:prstGeom>
        </p:spPr>
        <p:txBody>
          <a:bodyPr anchor="t">
            <a:normAutofit fontScale="55000" lnSpcReduction="20000"/>
          </a:bodyPr>
          <a:lstStyle/>
          <a:p>
            <a:pPr marL="0" indent="0" defTabSz="336816">
              <a:spcBef>
                <a:spcPts val="1336"/>
              </a:spcBef>
              <a:buNone/>
              <a:defRPr sz="2952"/>
            </a:pPr>
            <a:endParaRPr lang="en-US" dirty="0"/>
          </a:p>
          <a:p>
            <a:r>
              <a:rPr lang="en-IN" dirty="0"/>
              <a:t>Rank - Movie rank order</a:t>
            </a:r>
          </a:p>
          <a:p>
            <a:r>
              <a:rPr lang="en-IN" dirty="0"/>
              <a:t>Title - The title of the film</a:t>
            </a:r>
          </a:p>
          <a:p>
            <a:r>
              <a:rPr lang="en-IN" dirty="0"/>
              <a:t>Genre - A comma-separated list of genres used to classify the film</a:t>
            </a:r>
          </a:p>
          <a:p>
            <a:r>
              <a:rPr lang="en-IN" dirty="0"/>
              <a:t>Description - Brief one-sentence movie summary </a:t>
            </a:r>
          </a:p>
          <a:p>
            <a:r>
              <a:rPr lang="en-IN" dirty="0"/>
              <a:t>Director - The name of the film's director</a:t>
            </a:r>
          </a:p>
          <a:p>
            <a:r>
              <a:rPr lang="en-IN" dirty="0"/>
              <a:t>Actors -A comma-separated list of the main stars of the film</a:t>
            </a:r>
          </a:p>
          <a:p>
            <a:r>
              <a:rPr lang="en-IN" dirty="0"/>
              <a:t>Year - The year that the film released as an integer.</a:t>
            </a:r>
          </a:p>
          <a:p>
            <a:r>
              <a:rPr lang="en-IN" dirty="0"/>
              <a:t>Runtime (Minutes) - The duration of the film in minutes.</a:t>
            </a:r>
          </a:p>
          <a:p>
            <a:r>
              <a:rPr lang="en-IN" dirty="0"/>
              <a:t>Rating - User rating for the movie 0-10</a:t>
            </a:r>
          </a:p>
          <a:p>
            <a:r>
              <a:rPr lang="en-IN" dirty="0"/>
              <a:t>Votes - Number of votes</a:t>
            </a:r>
          </a:p>
          <a:p>
            <a:r>
              <a:rPr lang="en-IN" dirty="0"/>
              <a:t>Revenue (Millions) - Movie revenue in millions</a:t>
            </a:r>
          </a:p>
          <a:p>
            <a:r>
              <a:rPr lang="en-IN" dirty="0" err="1"/>
              <a:t>Metascore</a:t>
            </a:r>
            <a:r>
              <a:rPr lang="en-IN" dirty="0"/>
              <a:t> - An aggregated average of critic scores. Values are between 0 and 100. Higher scores represent positive reviews.</a:t>
            </a:r>
          </a:p>
          <a:p>
            <a:pPr marL="270917" indent="-270917" defTabSz="336816">
              <a:spcBef>
                <a:spcPts val="1336"/>
              </a:spcBef>
              <a:defRPr sz="295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89578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Unique Value Proposition"/>
          <p:cNvSpPr txBox="1">
            <a:spLocks noGrp="1"/>
          </p:cNvSpPr>
          <p:nvPr>
            <p:ph type="title"/>
          </p:nvPr>
        </p:nvSpPr>
        <p:spPr>
          <a:xfrm>
            <a:off x="1881188" y="562570"/>
            <a:ext cx="8429625" cy="8572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Sample Data Set</a:t>
            </a:r>
            <a:endParaRPr dirty="0">
              <a:solidFill>
                <a:srgbClr val="00206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627F1F-96FA-AC46-84A5-EAC5C6CAC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6015"/>
            <a:ext cx="12192000" cy="424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96634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Unique Value Proposition"/>
          <p:cNvSpPr txBox="1">
            <a:spLocks noGrp="1"/>
          </p:cNvSpPr>
          <p:nvPr>
            <p:ph type="title"/>
          </p:nvPr>
        </p:nvSpPr>
        <p:spPr>
          <a:xfrm>
            <a:off x="1881188" y="562570"/>
            <a:ext cx="8429625" cy="8572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Pre Profiling Findings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46" name="On average, Millennials and Gen. X are not able to afford buying homes in the Bay Area, but need to buy cars to get around.…"/>
          <p:cNvSpPr txBox="1">
            <a:spLocks noGrp="1"/>
          </p:cNvSpPr>
          <p:nvPr>
            <p:ph type="body" idx="1"/>
          </p:nvPr>
        </p:nvSpPr>
        <p:spPr>
          <a:xfrm>
            <a:off x="1881188" y="1531441"/>
            <a:ext cx="8429625" cy="428625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/>
              <a:t>1. The Revenue and </a:t>
            </a:r>
            <a:r>
              <a:rPr lang="en-IN" dirty="0" err="1"/>
              <a:t>Metascore</a:t>
            </a:r>
            <a:r>
              <a:rPr lang="en-IN" dirty="0"/>
              <a:t> column count is less than other columns. we will check this column to check whether it has any NULL values. </a:t>
            </a:r>
          </a:p>
          <a:p>
            <a:pPr marL="0" indent="0">
              <a:buNone/>
            </a:pPr>
            <a:r>
              <a:rPr lang="en-IN" dirty="0"/>
              <a:t>2. The Min value of Year is 2006 and Max value is 2016.</a:t>
            </a:r>
          </a:p>
          <a:p>
            <a:pPr marL="0" indent="0">
              <a:buNone/>
            </a:pPr>
            <a:r>
              <a:rPr lang="en-IN" dirty="0"/>
              <a:t>which suggest that this data is between year 2006 and 2016</a:t>
            </a:r>
          </a:p>
          <a:p>
            <a:pPr marL="0" indent="0">
              <a:buNone/>
            </a:pPr>
            <a:r>
              <a:rPr lang="en-IN" dirty="0"/>
              <a:t>3. We can also see there are 207 Genre but we will be concentrating on most used.</a:t>
            </a:r>
          </a:p>
          <a:p>
            <a:pPr marL="0" indent="0">
              <a:buNone/>
            </a:pPr>
            <a:r>
              <a:rPr lang="en-IN" dirty="0"/>
              <a:t>4. We can see Genre column has values which are combination of different genre.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269128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Unique Value Proposition"/>
          <p:cNvSpPr txBox="1">
            <a:spLocks noGrp="1"/>
          </p:cNvSpPr>
          <p:nvPr>
            <p:ph type="title"/>
          </p:nvPr>
        </p:nvSpPr>
        <p:spPr>
          <a:xfrm>
            <a:off x="1881188" y="562570"/>
            <a:ext cx="8429625" cy="8572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Data Clean Up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46" name="On average, Millennials and Gen. X are not able to afford buying homes in the Bay Area, but need to buy cars to get around.…"/>
          <p:cNvSpPr txBox="1">
            <a:spLocks noGrp="1"/>
          </p:cNvSpPr>
          <p:nvPr>
            <p:ph type="body" idx="1"/>
          </p:nvPr>
        </p:nvSpPr>
        <p:spPr>
          <a:xfrm>
            <a:off x="1881188" y="1531441"/>
            <a:ext cx="8429625" cy="428625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IN" dirty="0"/>
              <a:t>We have replaced Revenue and </a:t>
            </a:r>
            <a:r>
              <a:rPr lang="en-IN" dirty="0" err="1"/>
              <a:t>Metascore</a:t>
            </a:r>
            <a:r>
              <a:rPr lang="en-IN" dirty="0"/>
              <a:t> with mean value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97219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Unique Value Proposition"/>
          <p:cNvSpPr txBox="1">
            <a:spLocks noGrp="1"/>
          </p:cNvSpPr>
          <p:nvPr>
            <p:ph type="title"/>
          </p:nvPr>
        </p:nvSpPr>
        <p:spPr>
          <a:xfrm>
            <a:off x="1881188" y="562570"/>
            <a:ext cx="8429625" cy="8572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accent6">
                    <a:hueOff val="36663"/>
                    <a:satOff val="1899"/>
                    <a:lumOff val="-2374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>
                <a:solidFill>
                  <a:srgbClr val="002060"/>
                </a:solidFill>
              </a:rPr>
              <a:t>Data Post Profiling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46" name="On average, Millennials and Gen. X are not able to afford buying homes in the Bay Area, but need to buy cars to get around.…"/>
          <p:cNvSpPr txBox="1">
            <a:spLocks noGrp="1"/>
          </p:cNvSpPr>
          <p:nvPr>
            <p:ph type="body" idx="1"/>
          </p:nvPr>
        </p:nvSpPr>
        <p:spPr>
          <a:xfrm>
            <a:off x="1881188" y="1531441"/>
            <a:ext cx="8429625" cy="428625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I also did Post profiling and observe the data behavior.</a:t>
            </a:r>
          </a:p>
          <a:p>
            <a:r>
              <a:rPr lang="en-US" dirty="0"/>
              <a:t>It makes data clean without Null values</a:t>
            </a:r>
          </a:p>
        </p:txBody>
      </p:sp>
    </p:spTree>
    <p:extLst>
      <p:ext uri="{BB962C8B-B14F-4D97-AF65-F5344CB8AC3E}">
        <p14:creationId xmlns:p14="http://schemas.microsoft.com/office/powerpoint/2010/main" val="323913063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753</Words>
  <Application>Microsoft Macintosh PowerPoint</Application>
  <PresentationFormat>Widescreen</PresentationFormat>
  <Paragraphs>72</Paragraphs>
  <Slides>21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MOVIE DATA EDA</vt:lpstr>
      <vt:lpstr>MOVIE DATA EDA</vt:lpstr>
      <vt:lpstr>Packages and Library</vt:lpstr>
      <vt:lpstr>Pre Profiling</vt:lpstr>
      <vt:lpstr>Columns in Dataset</vt:lpstr>
      <vt:lpstr>Sample Data Set</vt:lpstr>
      <vt:lpstr>Pre Profiling Findings</vt:lpstr>
      <vt:lpstr>Data Clean Up</vt:lpstr>
      <vt:lpstr>Data Post Profiling</vt:lpstr>
      <vt:lpstr>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Kishore Ohal</dc:creator>
  <cp:lastModifiedBy>Kishore Ohal</cp:lastModifiedBy>
  <cp:revision>24</cp:revision>
  <dcterms:created xsi:type="dcterms:W3CDTF">2020-02-20T19:06:58Z</dcterms:created>
  <dcterms:modified xsi:type="dcterms:W3CDTF">2020-02-20T21:26:19Z</dcterms:modified>
</cp:coreProperties>
</file>

<file path=docProps/thumbnail.jpeg>
</file>